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6" r:id="rId3"/>
    <p:sldId id="262" r:id="rId4"/>
    <p:sldId id="263" r:id="rId5"/>
    <p:sldId id="264" r:id="rId6"/>
    <p:sldId id="282" r:id="rId7"/>
    <p:sldId id="283" r:id="rId8"/>
    <p:sldId id="265" r:id="rId9"/>
    <p:sldId id="266" r:id="rId10"/>
    <p:sldId id="267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  <a:srgbClr val="2508A0"/>
    <a:srgbClr val="C80000"/>
    <a:srgbClr val="FAFFB3"/>
    <a:srgbClr val="F8F200"/>
    <a:srgbClr val="000000"/>
    <a:srgbClr val="4A206A"/>
    <a:srgbClr val="FEE3CE"/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346" autoAdjust="0"/>
  </p:normalViewPr>
  <p:slideViewPr>
    <p:cSldViewPr>
      <p:cViewPr>
        <p:scale>
          <a:sx n="66" d="100"/>
          <a:sy n="66" d="100"/>
        </p:scale>
        <p:origin x="-1241" y="-2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D0FC8-A554-4A6C-ABAA-5961151E60C1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401F5-B7CA-4FDD-ADDA-8226E3C72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1D3F5-359E-4653-A4D1-EF74DD4B0D69}" type="datetimeFigureOut">
              <a:rPr lang="fr-FR" smtClean="0"/>
              <a:pPr/>
              <a:t>09/03/2015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0D34C-8732-4542-861A-84AF8C9DD43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79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0D34C-8732-4542-861A-84AF8C9DD43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97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219200" y="152400"/>
            <a:ext cx="7406640" cy="762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 hasCustomPrompt="1"/>
          </p:nvPr>
        </p:nvSpPr>
        <p:spPr>
          <a:xfrm>
            <a:off x="1219200" y="1066800"/>
            <a:ext cx="7406640" cy="5029200"/>
          </a:xfrm>
        </p:spPr>
        <p:txBody>
          <a:bodyPr tIns="0"/>
          <a:lstStyle>
            <a:lvl1pPr marL="27432" indent="0" algn="l" eaLnBrk="1" latinLnBrk="0" hangingPunct="1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 eaLnBrk="1" latinLnBrk="0" hangingPunct="1">
              <a:buNone/>
              <a:defRPr/>
            </a:lvl2pPr>
            <a:lvl3pPr marL="914400" indent="0" algn="ctr" eaLnBrk="1" latinLnBrk="0" hangingPunct="1">
              <a:buNone/>
              <a:defRPr/>
            </a:lvl3pPr>
            <a:lvl4pPr marL="1371600" indent="0" algn="ctr" eaLnBrk="1" latinLnBrk="0" hangingPunct="1">
              <a:buNone/>
              <a:defRPr/>
            </a:lvl4pPr>
            <a:lvl5pPr marL="1828800" indent="0" algn="ctr" eaLnBrk="1" latinLnBrk="0" hangingPunct="1">
              <a:buNone/>
              <a:defRPr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11FA0-A473-4CAE-997F-FD8EE0905806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9AD74C-AB23-4B04-B64B-EE1C05543AE7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456E6-91F9-4CE7-A961-51EA482BEB01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029200"/>
          </a:xfrm>
        </p:spPr>
        <p:txBody>
          <a:bodyPr/>
          <a:lstStyle>
            <a:lvl1pPr>
              <a:defRPr b="1">
                <a:solidFill>
                  <a:srgbClr val="C80000"/>
                </a:solidFill>
              </a:defRPr>
            </a:lvl1pPr>
            <a:lvl2pPr>
              <a:defRPr>
                <a:solidFill>
                  <a:srgbClr val="4A206A"/>
                </a:solidFill>
              </a:defRPr>
            </a:lvl2pPr>
            <a:lvl3pPr>
              <a:defRPr>
                <a:solidFill>
                  <a:srgbClr val="009ED6"/>
                </a:solidFill>
              </a:defRPr>
            </a:lvl3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8382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667000"/>
            <a:ext cx="6400800" cy="2286000"/>
          </a:xfrm>
        </p:spPr>
        <p:txBody>
          <a:bodyPr anchor="t"/>
          <a:lstStyle>
            <a:lvl1pPr algn="ctr">
              <a:lnSpc>
                <a:spcPts val="4500"/>
              </a:lnSpc>
              <a:buNone/>
              <a:defRPr sz="4000" b="1" cap="all"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1524000"/>
            <a:ext cx="6400800" cy="747712"/>
          </a:xfrm>
        </p:spPr>
        <p:txBody>
          <a:bodyPr anchor="b"/>
          <a:lstStyle>
            <a:lvl1pPr marL="18288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A9719A68-DF9A-4258-BF5F-46AD3F74BD29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6294C92D-0306-4E69-9CD3-20855E8496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9526D-0C7D-4696-A5A7-12F4A8B2AD8D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92B8E5-1765-4403-B5E6-911F0DF91D82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665C-6F2B-469A-9A07-97E8A929FB77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0EA971-457B-43F8-BD89-C7E0AB0CB0F4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33803-F702-46F2-83D2-75A9348BC052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78CC-00B2-4C9A-A14A-E9925930DC80}" type="datetime1">
              <a:rPr lang="fr-FR" smtClean="0"/>
              <a:pPr/>
              <a:t>09/03/2015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BC7D64D9-0953-4AFA-9B1B-8615C77007B5}" type="datetime1">
              <a:rPr lang="fr-FR" smtClean="0"/>
              <a:pPr algn="r" eaLnBrk="1" latinLnBrk="0" hangingPunct="1"/>
              <a:t>09/03/2015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rgbClr val="2508A0"/>
          </a:solidFill>
          <a:latin typeface="Times New Roman" pitchFamily="18" charset="0"/>
          <a:ea typeface="+mn-ea"/>
          <a:cs typeface="Times New Roman" pitchFamily="18" charset="0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943" y="2477478"/>
            <a:ext cx="6400800" cy="2286000"/>
          </a:xfrm>
        </p:spPr>
        <p:txBody>
          <a:bodyPr>
            <a:noAutofit/>
          </a:bodyPr>
          <a:lstStyle/>
          <a:p>
            <a:r>
              <a:rPr lang="fr-FR" smtClean="0"/>
              <a:t>Ung bướu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5800" y="6324600"/>
            <a:ext cx="1219200" cy="457200"/>
          </a:xfrm>
        </p:spPr>
        <p:txBody>
          <a:bodyPr/>
          <a:lstStyle/>
          <a:p>
            <a:fld id="{314868A6-017C-4CB0-8FE6-079E5FFA8308}" type="datetime1">
              <a:rPr lang="fr-FR" smtClean="0"/>
              <a:pPr/>
              <a:t>09/03/2015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43" y="1"/>
            <a:ext cx="6912000" cy="1658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 smtClean="0"/>
              <a:t>Vài hình ảnh minh họa</a:t>
            </a:r>
          </a:p>
          <a:p>
            <a:pPr lvl="1"/>
            <a:r>
              <a:rPr lang="en-US" smtClean="0"/>
              <a:t>Ung thư phổi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61"/>
          <a:stretch/>
        </p:blipFill>
        <p:spPr>
          <a:xfrm>
            <a:off x="4114800" y="1676400"/>
            <a:ext cx="3581400" cy="515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 smtClean="0"/>
              <a:t>Vài hình ảnh minh họa</a:t>
            </a:r>
          </a:p>
          <a:p>
            <a:pPr lvl="1"/>
            <a:r>
              <a:rPr lang="en-US" smtClean="0"/>
              <a:t>Ung thư ruột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286000"/>
            <a:ext cx="6477000" cy="433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0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Các đề mục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371600"/>
            <a:ext cx="7406640" cy="3962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mtClean="0"/>
              <a:t> Tổng quan về ung bướu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 Phân độ ung bướu theo TNM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 Các loại ung thư thường gặp</a:t>
            </a:r>
          </a:p>
          <a:p>
            <a:pPr>
              <a:buFont typeface="Arial" pitchFamily="34" charset="0"/>
              <a:buChar char="•"/>
            </a:pPr>
            <a:r>
              <a:rPr lang="en-US"/>
              <a:t> </a:t>
            </a:r>
            <a:r>
              <a:rPr lang="en-US" smtClean="0"/>
              <a:t>Các phương pháp điều trị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Bướu là:</a:t>
            </a:r>
          </a:p>
          <a:p>
            <a:pPr lvl="1"/>
            <a:r>
              <a:rPr lang="en-US" smtClean="0"/>
              <a:t>Khối mô tân tạo, do tăng sản bất thường của tế bào</a:t>
            </a:r>
          </a:p>
          <a:p>
            <a:pPr lvl="1"/>
            <a:r>
              <a:rPr lang="en-US" smtClean="0"/>
              <a:t>Tồn tại lâu dài hoặc vĩnh viễn</a:t>
            </a:r>
          </a:p>
          <a:p>
            <a:pPr lvl="1"/>
            <a:r>
              <a:rPr lang="en-US" smtClean="0"/>
              <a:t>Ít phụ thuộc vào qui luật cân bằng nội mô</a:t>
            </a:r>
          </a:p>
          <a:p>
            <a:pPr lvl="1"/>
            <a:r>
              <a:rPr lang="en-US" smtClean="0"/>
              <a:t>Có thể tiến triển lành tính – ác tính (ung thư)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Tổng quan về ung bướu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 smtClean="0"/>
              <a:t>Bướu lành &gt;&lt; Ung thư</a:t>
            </a:r>
          </a:p>
          <a:p>
            <a:pPr lvl="1"/>
            <a:r>
              <a:rPr lang="en-US" smtClean="0"/>
              <a:t>Phân biệt về mặt lý thuyết</a:t>
            </a:r>
          </a:p>
          <a:p>
            <a:pPr lvl="1"/>
            <a:r>
              <a:rPr lang="en-US" smtClean="0"/>
              <a:t>Về thực hành: khó phân biệt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=&gt; bướu lành + khả năng di căn = ung thư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</p:spTree>
    <p:extLst>
      <p:ext uri="{BB962C8B-B14F-4D97-AF65-F5344CB8AC3E}">
        <p14:creationId xmlns:p14="http://schemas.microsoft.com/office/powerpoint/2010/main" val="39243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Bướu lành &gt;&lt; Ung thư</a:t>
            </a:r>
          </a:p>
          <a:p>
            <a:pPr lvl="1"/>
            <a:r>
              <a:rPr lang="en-US" smtClean="0"/>
              <a:t>Có thể xem: bướu lành -&gt; nhóm của bướu ác</a:t>
            </a:r>
          </a:p>
          <a:p>
            <a:pPr lvl="1"/>
            <a:r>
              <a:rPr lang="en-US" smtClean="0"/>
              <a:t>Phân nhiều nhóm</a:t>
            </a:r>
          </a:p>
          <a:p>
            <a:pPr lvl="2">
              <a:lnSpc>
                <a:spcPct val="250000"/>
              </a:lnSpc>
            </a:pPr>
            <a:r>
              <a:rPr lang="en-US" smtClean="0"/>
              <a:t>Bướu lành   </a:t>
            </a:r>
          </a:p>
          <a:p>
            <a:pPr lvl="2">
              <a:lnSpc>
                <a:spcPct val="250000"/>
              </a:lnSpc>
            </a:pPr>
            <a:r>
              <a:rPr lang="en-US" smtClean="0"/>
              <a:t>Bướu ác biệt hóa tốt</a:t>
            </a:r>
          </a:p>
          <a:p>
            <a:pPr lvl="2">
              <a:lnSpc>
                <a:spcPct val="250000"/>
              </a:lnSpc>
            </a:pPr>
            <a:r>
              <a:rPr lang="en-US" smtClean="0"/>
              <a:t>Bướu ác biệt hóa trung bình</a:t>
            </a:r>
          </a:p>
          <a:p>
            <a:pPr lvl="2">
              <a:lnSpc>
                <a:spcPct val="250000"/>
              </a:lnSpc>
            </a:pPr>
            <a:r>
              <a:rPr lang="en-US" smtClean="0"/>
              <a:t>Bướu ác biệt hóa kém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569" y="2609850"/>
            <a:ext cx="724527" cy="724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60" y="3352800"/>
            <a:ext cx="1171575" cy="1171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60" y="4419600"/>
            <a:ext cx="1171575" cy="1171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964" y="4419600"/>
            <a:ext cx="1171575" cy="1171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046" y="5410200"/>
            <a:ext cx="1171575" cy="1171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850" y="5410200"/>
            <a:ext cx="1171575" cy="11715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025" y="5410200"/>
            <a:ext cx="117157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/>
              <a:t>Ung thư tại chỗ - xâm lấn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09" y="2133600"/>
            <a:ext cx="7993091" cy="335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 smtClean="0"/>
              <a:t>Ung thư tại chỗ - xâm lấn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18703"/>
            <a:ext cx="7010400" cy="513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3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497766"/>
              </p:ext>
            </p:extLst>
          </p:nvPr>
        </p:nvGraphicFramePr>
        <p:xfrm>
          <a:off x="1219200" y="1524000"/>
          <a:ext cx="7497764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8882"/>
                <a:gridCol w="37488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Bướu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lành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Ung thư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Biệt hóa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biệt hóa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Hiếm có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phân bào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Thường có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phân bào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triển chậm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triển nhanh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xâm lấn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Xâm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lấn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phá hủy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Phá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hủy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vỏ bọc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có vỏ bọc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tái phát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Tái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phát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di căn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Di căn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ảnh hưởng lên cơ thể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Ảnh hưởng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lên cơ thể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486400"/>
          </a:xfrm>
        </p:spPr>
        <p:txBody>
          <a:bodyPr/>
          <a:lstStyle/>
          <a:p>
            <a:r>
              <a:rPr lang="en-US" smtClean="0"/>
              <a:t>Vài hình ảnh minh họa</a:t>
            </a:r>
          </a:p>
          <a:p>
            <a:pPr lvl="1"/>
            <a:r>
              <a:rPr lang="en-US" smtClean="0"/>
              <a:t>Ung thư 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Tổng quan về ung bướu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362200"/>
            <a:ext cx="6400800" cy="42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8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734</TotalTime>
  <Words>289</Words>
  <Application>Microsoft Office PowerPoint</Application>
  <PresentationFormat>On-screen Show (4:3)</PresentationFormat>
  <Paragraphs>61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Ung bướu </vt:lpstr>
      <vt:lpstr>Các đề mục</vt:lpstr>
      <vt:lpstr>Tổng quan về ung bướu</vt:lpstr>
      <vt:lpstr>Tổng quan về ung bướu</vt:lpstr>
      <vt:lpstr>Tổng quan về ung bướu</vt:lpstr>
      <vt:lpstr>Tổng quan về ung bướu</vt:lpstr>
      <vt:lpstr>Tổng quan về ung bướu</vt:lpstr>
      <vt:lpstr>Tổng quan về ung bướu</vt:lpstr>
      <vt:lpstr>Tổng quan về ung bướu</vt:lpstr>
      <vt:lpstr>Tổng quan về ung bướu</vt:lpstr>
      <vt:lpstr>Tổng quan về ung bướu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Liem</dc:creator>
  <cp:lastModifiedBy>Admin</cp:lastModifiedBy>
  <cp:revision>90</cp:revision>
  <cp:lastPrinted>2013-08-20T18:05:49Z</cp:lastPrinted>
  <dcterms:created xsi:type="dcterms:W3CDTF">2010-10-25T14:04:53Z</dcterms:created>
  <dcterms:modified xsi:type="dcterms:W3CDTF">2015-03-09T15:41:24Z</dcterms:modified>
</cp:coreProperties>
</file>