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58" r:id="rId2"/>
    <p:sldId id="256" r:id="rId3"/>
    <p:sldId id="284" r:id="rId4"/>
    <p:sldId id="286" r:id="rId5"/>
    <p:sldId id="287" r:id="rId6"/>
    <p:sldId id="288" r:id="rId7"/>
    <p:sldId id="289" r:id="rId8"/>
    <p:sldId id="290" r:id="rId9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797"/>
    <a:srgbClr val="B3EBFF"/>
    <a:srgbClr val="009ED6"/>
    <a:srgbClr val="2508A0"/>
    <a:srgbClr val="C80000"/>
    <a:srgbClr val="FAFFB3"/>
    <a:srgbClr val="F8F200"/>
    <a:srgbClr val="000000"/>
    <a:srgbClr val="4A206A"/>
    <a:srgbClr val="FEE3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2346" autoAdjust="0"/>
  </p:normalViewPr>
  <p:slideViewPr>
    <p:cSldViewPr>
      <p:cViewPr>
        <p:scale>
          <a:sx n="66" d="100"/>
          <a:sy n="66" d="100"/>
        </p:scale>
        <p:origin x="-1241" y="-2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1D0FC8-A554-4A6C-ABAA-5961151E60C1}" type="datetimeFigureOut">
              <a:rPr lang="en-US" smtClean="0"/>
              <a:t>3/18/2015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1401F5-B7CA-4FDD-ADDA-8226E3C72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7306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61D3F5-359E-4653-A4D1-EF74DD4B0D69}" type="datetimeFigureOut">
              <a:rPr lang="fr-FR" smtClean="0"/>
              <a:pPr/>
              <a:t>18/03/2015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50D34C-8732-4542-861A-84AF8C9DD431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47956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0D34C-8732-4542-861A-84AF8C9DD431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19767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219200" y="152400"/>
            <a:ext cx="7406640" cy="762000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 hasCustomPrompt="1"/>
          </p:nvPr>
        </p:nvSpPr>
        <p:spPr>
          <a:xfrm>
            <a:off x="1219200" y="1066800"/>
            <a:ext cx="7406640" cy="5029200"/>
          </a:xfrm>
        </p:spPr>
        <p:txBody>
          <a:bodyPr tIns="0"/>
          <a:lstStyle>
            <a:lvl1pPr marL="27432" indent="0" algn="l" eaLnBrk="1" latinLnBrk="0" hangingPunct="1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 eaLnBrk="1" latinLnBrk="0" hangingPunct="1">
              <a:buNone/>
              <a:defRPr/>
            </a:lvl2pPr>
            <a:lvl3pPr marL="914400" indent="0" algn="ctr" eaLnBrk="1" latinLnBrk="0" hangingPunct="1">
              <a:buNone/>
              <a:defRPr/>
            </a:lvl3pPr>
            <a:lvl4pPr marL="1371600" indent="0" algn="ctr" eaLnBrk="1" latinLnBrk="0" hangingPunct="1">
              <a:buNone/>
              <a:defRPr/>
            </a:lvl4pPr>
            <a:lvl5pPr marL="1828800" indent="0" algn="ctr" eaLnBrk="1" latinLnBrk="0" hangingPunct="1">
              <a:buNone/>
              <a:defRPr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311FA0-A473-4CAE-997F-FD8EE0905806}" type="datetime1">
              <a:rPr lang="fr-FR" smtClean="0"/>
              <a:pPr/>
              <a:t>18/03/2015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9AD74C-AB23-4B04-B64B-EE1C05543AE7}" type="datetime1">
              <a:rPr lang="fr-FR" smtClean="0"/>
              <a:pPr/>
              <a:t>18/03/2015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6456E6-91F9-4CE7-A961-51EA482BEB01}" type="datetime1">
              <a:rPr lang="fr-FR" smtClean="0"/>
              <a:pPr/>
              <a:t>18/03/2015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066800"/>
            <a:ext cx="7498080" cy="5029200"/>
          </a:xfrm>
        </p:spPr>
        <p:txBody>
          <a:bodyPr/>
          <a:lstStyle>
            <a:lvl1pPr>
              <a:defRPr b="1">
                <a:solidFill>
                  <a:srgbClr val="C80000"/>
                </a:solidFill>
              </a:defRPr>
            </a:lvl1pPr>
            <a:lvl2pPr>
              <a:defRPr>
                <a:solidFill>
                  <a:srgbClr val="4A206A"/>
                </a:solidFill>
              </a:defRPr>
            </a:lvl2pPr>
            <a:lvl3pPr>
              <a:defRPr>
                <a:solidFill>
                  <a:srgbClr val="009ED6"/>
                </a:solidFill>
              </a:defRPr>
            </a:lvl3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1219200" y="152400"/>
            <a:ext cx="7498080" cy="838200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2667000"/>
            <a:ext cx="6400800" cy="2286000"/>
          </a:xfrm>
        </p:spPr>
        <p:txBody>
          <a:bodyPr anchor="t"/>
          <a:lstStyle>
            <a:lvl1pPr algn="ctr">
              <a:lnSpc>
                <a:spcPts val="4500"/>
              </a:lnSpc>
              <a:buNone/>
              <a:defRPr sz="4000" b="1" cap="all">
                <a:latin typeface="Times New Roman" pitchFamily="18" charset="0"/>
                <a:cs typeface="Times New Roman" pitchFamily="18" charset="0"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90800" y="1524000"/>
            <a:ext cx="6400800" cy="747712"/>
          </a:xfrm>
        </p:spPr>
        <p:txBody>
          <a:bodyPr anchor="b"/>
          <a:lstStyle>
            <a:lvl1pPr marL="18288" indent="0" algn="ctr">
              <a:lnSpc>
                <a:spcPct val="100000"/>
              </a:lnSpc>
              <a:spcBef>
                <a:spcPts val="0"/>
              </a:spcBef>
              <a:buNone/>
              <a:defRPr sz="3200">
                <a:solidFill>
                  <a:schemeClr val="tx2">
                    <a:shade val="30000"/>
                    <a:satMod val="1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  <a:extLst/>
          </a:lstStyle>
          <a:p>
            <a:fld id="{A9719A68-DF9A-4258-BF5F-46AD3F74BD29}" type="datetime1">
              <a:rPr lang="fr-FR" smtClean="0"/>
              <a:pPr/>
              <a:t>18/03/2015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  <a:extLst/>
          </a:lstStyle>
          <a:p>
            <a:fld id="{6294C92D-0306-4E69-9CD3-20855E84965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99526D-0C7D-4696-A5A7-12F4A8B2AD8D}" type="datetime1">
              <a:rPr lang="fr-FR" smtClean="0"/>
              <a:pPr/>
              <a:t>18/03/2015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92B8E5-1765-4403-B5E6-911F0DF91D82}" type="datetime1">
              <a:rPr lang="fr-FR" smtClean="0"/>
              <a:pPr/>
              <a:t>18/03/2015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37665C-6F2B-469A-9A07-97E8A929FB77}" type="datetime1">
              <a:rPr lang="fr-FR" smtClean="0"/>
              <a:pPr/>
              <a:t>18/03/2015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0EA971-457B-43F8-BD89-C7E0AB0CB0F4}" type="datetime1">
              <a:rPr lang="fr-FR" smtClean="0"/>
              <a:pPr/>
              <a:t>18/03/2015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233803-F702-46F2-83D2-75A9348BC052}" type="datetime1">
              <a:rPr lang="fr-FR" smtClean="0"/>
              <a:pPr/>
              <a:t>18/03/2015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5578CC-00B2-4C9A-A14A-E9925930DC80}" type="datetime1">
              <a:rPr lang="fr-FR" smtClean="0"/>
              <a:pPr/>
              <a:t>18/03/2015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BC7D64D9-0953-4AFA-9B1B-8615C77007B5}" type="datetime1">
              <a:rPr lang="fr-FR" smtClean="0"/>
              <a:pPr algn="r" eaLnBrk="1" latinLnBrk="0" hangingPunct="1"/>
              <a:t>18/03/2015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pPr algn="ctr" eaLnBrk="1" latinLnBrk="0" hangingPunct="1"/>
              <a:t>‹#›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Times New Roman" pitchFamily="18" charset="0"/>
          <a:ea typeface="+mj-ea"/>
          <a:cs typeface="Times New Roman" pitchFamily="18" charset="0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rgbClr val="2508A0"/>
          </a:solidFill>
          <a:latin typeface="Times New Roman" pitchFamily="18" charset="0"/>
          <a:ea typeface="+mn-ea"/>
          <a:cs typeface="Times New Roman" pitchFamily="18" charset="0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jp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6350" y="1938337"/>
            <a:ext cx="6400800" cy="2286000"/>
          </a:xfrm>
        </p:spPr>
        <p:txBody>
          <a:bodyPr>
            <a:noAutofit/>
          </a:bodyPr>
          <a:lstStyle/>
          <a:p>
            <a:r>
              <a:rPr lang="fr-FR" smtClean="0"/>
              <a:t>HỘI THẢO </a:t>
            </a:r>
            <a:r>
              <a:rPr lang="fr-FR" smtClean="0"/>
              <a:t>tập huấn </a:t>
            </a:r>
            <a:br>
              <a:rPr lang="fr-FR" smtClean="0"/>
            </a:br>
            <a:r>
              <a:rPr lang="fr-FR" sz="2400" smtClean="0"/>
              <a:t>về</a:t>
            </a:r>
            <a:br>
              <a:rPr lang="fr-FR" sz="2400" smtClean="0"/>
            </a:br>
            <a:r>
              <a:rPr lang="fr-FR" smtClean="0"/>
              <a:t>đào tạo trực tuyến</a:t>
            </a:r>
            <a:endParaRPr lang="fr-F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495800" y="6324600"/>
            <a:ext cx="1219200" cy="457200"/>
          </a:xfrm>
        </p:spPr>
        <p:txBody>
          <a:bodyPr/>
          <a:lstStyle/>
          <a:p>
            <a:fld id="{314868A6-017C-4CB0-8FE6-079E5FFA8308}" type="datetime1">
              <a:rPr lang="fr-FR" smtClean="0"/>
              <a:pPr/>
              <a:t>18/03/2015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9500" y="4191000"/>
            <a:ext cx="6794500" cy="227208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601" y="152400"/>
            <a:ext cx="1275347" cy="128016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1440" y="152400"/>
            <a:ext cx="1280160" cy="12801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Nội dung chương trình</a:t>
            </a:r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1219200" y="1905000"/>
            <a:ext cx="2438400" cy="2362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Nguyên lý sư phạm</a:t>
            </a:r>
            <a:endParaRPr lang="en-US" sz="32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886200" y="1905000"/>
            <a:ext cx="2438400" cy="23622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Xây dựng bài giảng trên</a:t>
            </a:r>
          </a:p>
          <a:p>
            <a:r>
              <a:rPr lang="en-US" sz="32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Moodle</a:t>
            </a:r>
            <a:endParaRPr lang="en-US" sz="32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572250" y="1905000"/>
            <a:ext cx="2438400" cy="2362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Phát triển – quản lý học phần trên Moodle</a:t>
            </a:r>
            <a:endParaRPr lang="en-US" sz="32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219200" y="4419600"/>
            <a:ext cx="2438400" cy="2362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Xây dựng nội dung video</a:t>
            </a:r>
            <a:endParaRPr lang="en-US" sz="32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886200" y="4419600"/>
            <a:ext cx="2438400" cy="2362200"/>
          </a:xfrm>
          <a:prstGeom prst="rect">
            <a:avLst/>
          </a:prstGeom>
          <a:solidFill>
            <a:srgbClr val="FF979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Google apps và web 2.0</a:t>
            </a:r>
            <a:endParaRPr lang="en-US" sz="32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572250" y="4419600"/>
            <a:ext cx="2438400" cy="2362200"/>
          </a:xfrm>
          <a:prstGeom prst="rect">
            <a:avLst/>
          </a:prstGeom>
          <a:solidFill>
            <a:srgbClr val="B3EB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Trả lời thắc mắc</a:t>
            </a:r>
          </a:p>
          <a:p>
            <a:r>
              <a:rPr lang="en-US" sz="32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Tổng kết</a:t>
            </a:r>
            <a:endParaRPr lang="en-US" sz="32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223962" y="1143000"/>
            <a:ext cx="24384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Ngày 1</a:t>
            </a:r>
            <a:endParaRPr lang="en-US" sz="32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886200" y="1143000"/>
            <a:ext cx="24384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Ngày </a:t>
            </a:r>
            <a:r>
              <a:rPr lang="en-US" sz="32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32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572250" y="1143000"/>
            <a:ext cx="24384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Ngày </a:t>
            </a:r>
            <a:r>
              <a:rPr lang="en-US" sz="32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32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Chương trình ngày 1</a:t>
            </a:r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1219200" y="1371600"/>
            <a:ext cx="2438400" cy="2362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Nguyên lý sư phạm</a:t>
            </a:r>
            <a:endParaRPr lang="en-US" sz="32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Content Placeholder 1"/>
          <p:cNvSpPr txBox="1">
            <a:spLocks/>
          </p:cNvSpPr>
          <p:nvPr/>
        </p:nvSpPr>
        <p:spPr>
          <a:xfrm>
            <a:off x="4038600" y="1371600"/>
            <a:ext cx="4678680" cy="5181600"/>
          </a:xfrm>
          <a:prstGeom prst="rect">
            <a:avLst/>
          </a:prstGeom>
        </p:spPr>
        <p:txBody>
          <a:bodyPr tIns="0">
            <a:normAutofit/>
          </a:bodyPr>
          <a:lstStyle>
            <a:lvl1pPr marL="27432" indent="0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600" kern="1200">
                <a:solidFill>
                  <a:schemeClr val="tx2">
                    <a:shade val="30000"/>
                    <a:satMod val="150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1pPr>
            <a:lvl2pPr marL="457200" indent="0" algn="ctr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None/>
              <a:defRPr kumimoji="0" sz="2800" kern="1200">
                <a:solidFill>
                  <a:srgbClr val="2508A0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2pPr>
            <a:lvl3pPr marL="9144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None/>
              <a:defRPr kumimoji="0"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3pPr>
            <a:lvl4pPr marL="13716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4pPr>
            <a:lvl5pPr marL="18288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5pPr>
            <a:lvl6pPr marL="22860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b="1" smtClean="0">
                <a:solidFill>
                  <a:srgbClr val="FF0000"/>
                </a:solidFill>
              </a:rPr>
              <a:t>Nội dung</a:t>
            </a:r>
            <a:endParaRPr lang="en-US" b="1">
              <a:solidFill>
                <a:srgbClr val="FF0000"/>
              </a:solidFill>
            </a:endParaRPr>
          </a:p>
          <a:p>
            <a:pPr lvl="1"/>
            <a:r>
              <a:rPr lang="en-US" b="1" smtClean="0"/>
              <a:t>Giảng dạy với các kỹ thuật sư phạm</a:t>
            </a:r>
          </a:p>
          <a:p>
            <a:pPr lvl="1"/>
            <a:endParaRPr lang="en-US" b="1" smtClean="0">
              <a:solidFill>
                <a:srgbClr val="FF0000"/>
              </a:solidFill>
            </a:endParaRPr>
          </a:p>
          <a:p>
            <a:pPr lvl="1"/>
            <a:endParaRPr lang="en-US" b="1">
              <a:solidFill>
                <a:srgbClr val="FF0000"/>
              </a:solidFill>
            </a:endParaRPr>
          </a:p>
          <a:p>
            <a:r>
              <a:rPr lang="en-US" b="1" smtClean="0">
                <a:solidFill>
                  <a:srgbClr val="FF0000"/>
                </a:solidFill>
              </a:rPr>
              <a:t>Báo cáo viên</a:t>
            </a:r>
          </a:p>
          <a:p>
            <a:pPr lvl="1"/>
            <a:r>
              <a:rPr lang="en-US" b="1" smtClean="0"/>
              <a:t>Jeff Van de Poel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2972425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19200" y="1371600"/>
            <a:ext cx="2438400" cy="2362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Xây dựng nội dung video</a:t>
            </a:r>
            <a:endParaRPr lang="en-US" sz="32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Chương trình ngày 1</a:t>
            </a:r>
            <a:endParaRPr lang="fr-FR"/>
          </a:p>
        </p:txBody>
      </p:sp>
      <p:sp>
        <p:nvSpPr>
          <p:cNvPr id="15" name="Content Placeholder 1"/>
          <p:cNvSpPr txBox="1">
            <a:spLocks/>
          </p:cNvSpPr>
          <p:nvPr/>
        </p:nvSpPr>
        <p:spPr>
          <a:xfrm>
            <a:off x="4038600" y="1371600"/>
            <a:ext cx="4678680" cy="5181600"/>
          </a:xfrm>
          <a:prstGeom prst="rect">
            <a:avLst/>
          </a:prstGeom>
        </p:spPr>
        <p:txBody>
          <a:bodyPr tIns="0">
            <a:normAutofit/>
          </a:bodyPr>
          <a:lstStyle>
            <a:lvl1pPr marL="27432" indent="0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600" kern="1200">
                <a:solidFill>
                  <a:schemeClr val="tx2">
                    <a:shade val="30000"/>
                    <a:satMod val="150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1pPr>
            <a:lvl2pPr marL="457200" indent="0" algn="ctr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None/>
              <a:defRPr kumimoji="0" sz="2800" kern="1200">
                <a:solidFill>
                  <a:srgbClr val="2508A0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2pPr>
            <a:lvl3pPr marL="9144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None/>
              <a:defRPr kumimoji="0"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3pPr>
            <a:lvl4pPr marL="13716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4pPr>
            <a:lvl5pPr marL="18288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5pPr>
            <a:lvl6pPr marL="22860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b="1" smtClean="0">
                <a:solidFill>
                  <a:srgbClr val="FF0000"/>
                </a:solidFill>
              </a:rPr>
              <a:t>Nội dung</a:t>
            </a:r>
            <a:endParaRPr lang="en-US" b="1">
              <a:solidFill>
                <a:srgbClr val="FF0000"/>
              </a:solidFill>
            </a:endParaRPr>
          </a:p>
          <a:p>
            <a:pPr lvl="1"/>
            <a:r>
              <a:rPr lang="en-US" b="1" smtClean="0"/>
              <a:t> </a:t>
            </a:r>
          </a:p>
          <a:p>
            <a:pPr lvl="1"/>
            <a:endParaRPr lang="en-US" b="1" smtClean="0"/>
          </a:p>
          <a:p>
            <a:pPr lvl="1"/>
            <a:endParaRPr lang="en-US" b="1">
              <a:solidFill>
                <a:srgbClr val="FF0000"/>
              </a:solidFill>
            </a:endParaRPr>
          </a:p>
          <a:p>
            <a:endParaRPr lang="en-US" b="1" smtClean="0">
              <a:solidFill>
                <a:srgbClr val="FF0000"/>
              </a:solidFill>
            </a:endParaRPr>
          </a:p>
          <a:p>
            <a:r>
              <a:rPr lang="en-US" b="1" smtClean="0">
                <a:solidFill>
                  <a:srgbClr val="FF0000"/>
                </a:solidFill>
              </a:rPr>
              <a:t>Báo cáo viên</a:t>
            </a:r>
          </a:p>
          <a:p>
            <a:pPr lvl="1"/>
            <a:r>
              <a:rPr lang="en-US" b="1" smtClean="0"/>
              <a:t>Jeff Van de Poel</a:t>
            </a:r>
          </a:p>
          <a:p>
            <a:pPr lvl="1"/>
            <a:r>
              <a:rPr lang="en-US" b="1" smtClean="0"/>
              <a:t>Võ Thành Liêm</a:t>
            </a:r>
            <a:endParaRPr lang="en-US" b="1"/>
          </a:p>
        </p:txBody>
      </p:sp>
      <p:grpSp>
        <p:nvGrpSpPr>
          <p:cNvPr id="3" name="Group 2"/>
          <p:cNvGrpSpPr/>
          <p:nvPr/>
        </p:nvGrpSpPr>
        <p:grpSpPr>
          <a:xfrm>
            <a:off x="5023626" y="2253733"/>
            <a:ext cx="2498741" cy="1331929"/>
            <a:chOff x="5023626" y="1834634"/>
            <a:chExt cx="2498741" cy="1331929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23626" y="1834634"/>
              <a:ext cx="1883567" cy="533400"/>
            </a:xfrm>
            <a:prstGeom prst="rect">
              <a:avLst/>
            </a:prstGeom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23626" y="2672834"/>
              <a:ext cx="493729" cy="493729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/>
          </p:nvSpPr>
          <p:spPr>
            <a:xfrm>
              <a:off x="5541167" y="2735032"/>
              <a:ext cx="1981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smtClean="0">
                  <a:latin typeface="Times New Roman" pitchFamily="18" charset="0"/>
                  <a:cs typeface="Times New Roman" pitchFamily="18" charset="0"/>
                </a:rPr>
                <a:t>Activepresenter</a:t>
              </a:r>
              <a:endParaRPr lang="en-US" b="1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01366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219200" y="1371600"/>
            <a:ext cx="2438400" cy="23622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Xây dựng bài giảng trên</a:t>
            </a:r>
          </a:p>
          <a:p>
            <a:r>
              <a:rPr lang="en-US" sz="32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Moodle</a:t>
            </a:r>
            <a:endParaRPr lang="en-US" sz="32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Chương trình ngày 2</a:t>
            </a:r>
            <a:endParaRPr lang="fr-FR"/>
          </a:p>
        </p:txBody>
      </p:sp>
      <p:sp>
        <p:nvSpPr>
          <p:cNvPr id="15" name="Content Placeholder 1"/>
          <p:cNvSpPr txBox="1">
            <a:spLocks/>
          </p:cNvSpPr>
          <p:nvPr/>
        </p:nvSpPr>
        <p:spPr>
          <a:xfrm>
            <a:off x="4038600" y="1371600"/>
            <a:ext cx="4678680" cy="5181600"/>
          </a:xfrm>
          <a:prstGeom prst="rect">
            <a:avLst/>
          </a:prstGeom>
        </p:spPr>
        <p:txBody>
          <a:bodyPr tIns="0">
            <a:normAutofit/>
          </a:bodyPr>
          <a:lstStyle>
            <a:lvl1pPr marL="27432" indent="0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600" kern="1200">
                <a:solidFill>
                  <a:schemeClr val="tx2">
                    <a:shade val="30000"/>
                    <a:satMod val="150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1pPr>
            <a:lvl2pPr marL="457200" indent="0" algn="ctr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None/>
              <a:defRPr kumimoji="0" sz="2800" kern="1200">
                <a:solidFill>
                  <a:srgbClr val="2508A0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2pPr>
            <a:lvl3pPr marL="9144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None/>
              <a:defRPr kumimoji="0"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3pPr>
            <a:lvl4pPr marL="13716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4pPr>
            <a:lvl5pPr marL="18288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5pPr>
            <a:lvl6pPr marL="22860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b="1" smtClean="0">
                <a:solidFill>
                  <a:srgbClr val="FF0000"/>
                </a:solidFill>
              </a:rPr>
              <a:t>Nội dung</a:t>
            </a:r>
            <a:endParaRPr lang="en-US" b="1">
              <a:solidFill>
                <a:srgbClr val="FF0000"/>
              </a:solidFill>
            </a:endParaRPr>
          </a:p>
          <a:p>
            <a:pPr lvl="1"/>
            <a:r>
              <a:rPr lang="en-US" b="1" smtClean="0"/>
              <a:t>Phát triển bài giảng trên chương trình Moodle</a:t>
            </a:r>
            <a:endParaRPr lang="en-US" b="1">
              <a:solidFill>
                <a:srgbClr val="FF0000"/>
              </a:solidFill>
            </a:endParaRPr>
          </a:p>
          <a:p>
            <a:endParaRPr lang="en-US" b="1" smtClean="0">
              <a:solidFill>
                <a:srgbClr val="FF0000"/>
              </a:solidFill>
            </a:endParaRPr>
          </a:p>
          <a:p>
            <a:endParaRPr lang="en-US" b="1">
              <a:solidFill>
                <a:srgbClr val="FF0000"/>
              </a:solidFill>
            </a:endParaRPr>
          </a:p>
          <a:p>
            <a:endParaRPr lang="en-US" b="1" smtClean="0">
              <a:solidFill>
                <a:srgbClr val="FF0000"/>
              </a:solidFill>
            </a:endParaRPr>
          </a:p>
          <a:p>
            <a:r>
              <a:rPr lang="en-US" b="1" smtClean="0">
                <a:solidFill>
                  <a:srgbClr val="FF0000"/>
                </a:solidFill>
              </a:rPr>
              <a:t>Báo cáo viên</a:t>
            </a:r>
          </a:p>
          <a:p>
            <a:pPr lvl="1"/>
            <a:r>
              <a:rPr lang="en-US" b="1" smtClean="0"/>
              <a:t>Jeff Van de Poel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0797" y="2698422"/>
            <a:ext cx="3054285" cy="1461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8752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19200" y="1371600"/>
            <a:ext cx="2438400" cy="2362200"/>
          </a:xfrm>
          <a:prstGeom prst="rect">
            <a:avLst/>
          </a:prstGeom>
          <a:solidFill>
            <a:srgbClr val="FF979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Google+ và web 2.0</a:t>
            </a:r>
            <a:endParaRPr lang="en-US" sz="32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Chương trình ngày 2</a:t>
            </a:r>
            <a:endParaRPr lang="fr-FR"/>
          </a:p>
        </p:txBody>
      </p:sp>
      <p:sp>
        <p:nvSpPr>
          <p:cNvPr id="15" name="Content Placeholder 1"/>
          <p:cNvSpPr txBox="1">
            <a:spLocks/>
          </p:cNvSpPr>
          <p:nvPr/>
        </p:nvSpPr>
        <p:spPr>
          <a:xfrm>
            <a:off x="4038600" y="1371600"/>
            <a:ext cx="4678680" cy="5181600"/>
          </a:xfrm>
          <a:prstGeom prst="rect">
            <a:avLst/>
          </a:prstGeom>
        </p:spPr>
        <p:txBody>
          <a:bodyPr tIns="0">
            <a:normAutofit/>
          </a:bodyPr>
          <a:lstStyle>
            <a:lvl1pPr marL="27432" indent="0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600" kern="1200">
                <a:solidFill>
                  <a:schemeClr val="tx2">
                    <a:shade val="30000"/>
                    <a:satMod val="150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1pPr>
            <a:lvl2pPr marL="457200" indent="0" algn="ctr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None/>
              <a:defRPr kumimoji="0" sz="2800" kern="1200">
                <a:solidFill>
                  <a:srgbClr val="2508A0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2pPr>
            <a:lvl3pPr marL="9144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None/>
              <a:defRPr kumimoji="0"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3pPr>
            <a:lvl4pPr marL="13716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4pPr>
            <a:lvl5pPr marL="18288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5pPr>
            <a:lvl6pPr marL="22860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b="1" smtClean="0">
                <a:solidFill>
                  <a:srgbClr val="FF0000"/>
                </a:solidFill>
              </a:rPr>
              <a:t>Nội dung</a:t>
            </a:r>
            <a:endParaRPr lang="en-US" b="1">
              <a:solidFill>
                <a:srgbClr val="FF0000"/>
              </a:solidFill>
            </a:endParaRPr>
          </a:p>
          <a:p>
            <a:pPr lvl="1"/>
            <a:r>
              <a:rPr lang="en-US" b="1" smtClean="0"/>
              <a:t>Sử dụng các công cụ của Google apps</a:t>
            </a:r>
            <a:endParaRPr lang="en-US" b="1">
              <a:solidFill>
                <a:srgbClr val="FF0000"/>
              </a:solidFill>
            </a:endParaRPr>
          </a:p>
          <a:p>
            <a:endParaRPr lang="en-US" b="1" smtClean="0">
              <a:solidFill>
                <a:srgbClr val="FF0000"/>
              </a:solidFill>
            </a:endParaRPr>
          </a:p>
          <a:p>
            <a:endParaRPr lang="en-US" b="1">
              <a:solidFill>
                <a:srgbClr val="FF0000"/>
              </a:solidFill>
            </a:endParaRPr>
          </a:p>
          <a:p>
            <a:endParaRPr lang="en-US" b="1" smtClean="0">
              <a:solidFill>
                <a:srgbClr val="FF0000"/>
              </a:solidFill>
            </a:endParaRPr>
          </a:p>
          <a:p>
            <a:r>
              <a:rPr lang="en-US" b="1" smtClean="0">
                <a:solidFill>
                  <a:srgbClr val="FF0000"/>
                </a:solidFill>
              </a:rPr>
              <a:t>Báo cáo viên</a:t>
            </a:r>
          </a:p>
          <a:p>
            <a:pPr lvl="1"/>
            <a:r>
              <a:rPr lang="en-US" b="1" smtClean="0"/>
              <a:t>Võ Thành Liêm</a:t>
            </a:r>
          </a:p>
        </p:txBody>
      </p:sp>
      <p:pic>
        <p:nvPicPr>
          <p:cNvPr id="6" name="image33.png" descr="tinh nang plus.pn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4145280" y="2849561"/>
            <a:ext cx="4572000" cy="1216025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2241086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219200" y="1371600"/>
            <a:ext cx="2438400" cy="2362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Phát triển – quản lý học phần trên Moodle</a:t>
            </a:r>
            <a:endParaRPr lang="en-US" sz="32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Chương trình ngày 3</a:t>
            </a:r>
            <a:endParaRPr lang="fr-FR"/>
          </a:p>
        </p:txBody>
      </p:sp>
      <p:sp>
        <p:nvSpPr>
          <p:cNvPr id="15" name="Content Placeholder 1"/>
          <p:cNvSpPr txBox="1">
            <a:spLocks/>
          </p:cNvSpPr>
          <p:nvPr/>
        </p:nvSpPr>
        <p:spPr>
          <a:xfrm>
            <a:off x="4038600" y="1371600"/>
            <a:ext cx="4678680" cy="5181600"/>
          </a:xfrm>
          <a:prstGeom prst="rect">
            <a:avLst/>
          </a:prstGeom>
        </p:spPr>
        <p:txBody>
          <a:bodyPr tIns="0">
            <a:normAutofit/>
          </a:bodyPr>
          <a:lstStyle>
            <a:lvl1pPr marL="27432" indent="0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600" kern="1200">
                <a:solidFill>
                  <a:schemeClr val="tx2">
                    <a:shade val="30000"/>
                    <a:satMod val="150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1pPr>
            <a:lvl2pPr marL="457200" indent="0" algn="ctr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None/>
              <a:defRPr kumimoji="0" sz="2800" kern="1200">
                <a:solidFill>
                  <a:srgbClr val="2508A0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2pPr>
            <a:lvl3pPr marL="9144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None/>
              <a:defRPr kumimoji="0"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3pPr>
            <a:lvl4pPr marL="13716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4pPr>
            <a:lvl5pPr marL="18288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5pPr>
            <a:lvl6pPr marL="22860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b="1" smtClean="0">
                <a:solidFill>
                  <a:srgbClr val="FF0000"/>
                </a:solidFill>
              </a:rPr>
              <a:t>Nội dung</a:t>
            </a:r>
            <a:endParaRPr lang="en-US" b="1">
              <a:solidFill>
                <a:srgbClr val="FF0000"/>
              </a:solidFill>
            </a:endParaRPr>
          </a:p>
          <a:p>
            <a:pPr lvl="1"/>
            <a:r>
              <a:rPr lang="en-US" b="1" smtClean="0"/>
              <a:t>Phát triển nội dung</a:t>
            </a:r>
          </a:p>
          <a:p>
            <a:pPr lvl="1"/>
            <a:r>
              <a:rPr lang="en-US" b="1"/>
              <a:t>Thiết lập khóa học</a:t>
            </a:r>
          </a:p>
          <a:p>
            <a:pPr lvl="1"/>
            <a:r>
              <a:rPr lang="en-US" b="1"/>
              <a:t>Quản lý </a:t>
            </a:r>
            <a:r>
              <a:rPr lang="en-US" b="1"/>
              <a:t>đào </a:t>
            </a:r>
            <a:r>
              <a:rPr lang="en-US" b="1" smtClean="0"/>
              <a:t>tạo</a:t>
            </a:r>
          </a:p>
          <a:p>
            <a:pPr lvl="1"/>
            <a:r>
              <a:rPr lang="en-US" b="1" smtClean="0"/>
              <a:t>Trên Moodle</a:t>
            </a:r>
            <a:endParaRPr lang="en-US" b="1" smtClean="0">
              <a:solidFill>
                <a:srgbClr val="FF0000"/>
              </a:solidFill>
            </a:endParaRPr>
          </a:p>
          <a:p>
            <a:endParaRPr lang="en-US" b="1" smtClean="0">
              <a:solidFill>
                <a:srgbClr val="FF0000"/>
              </a:solidFill>
            </a:endParaRPr>
          </a:p>
          <a:p>
            <a:r>
              <a:rPr lang="en-US" b="1" smtClean="0">
                <a:solidFill>
                  <a:srgbClr val="FF0000"/>
                </a:solidFill>
              </a:rPr>
              <a:t>Báo cáo viên</a:t>
            </a:r>
          </a:p>
          <a:p>
            <a:pPr lvl="1"/>
            <a:r>
              <a:rPr lang="en-US" b="1" smtClean="0"/>
              <a:t>Jeff Van de Poel</a:t>
            </a:r>
          </a:p>
        </p:txBody>
      </p:sp>
    </p:spTree>
    <p:extLst>
      <p:ext uri="{BB962C8B-B14F-4D97-AF65-F5344CB8AC3E}">
        <p14:creationId xmlns:p14="http://schemas.microsoft.com/office/powerpoint/2010/main" val="4150865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219200" y="1371600"/>
            <a:ext cx="2438400" cy="2362200"/>
          </a:xfrm>
          <a:prstGeom prst="rect">
            <a:avLst/>
          </a:prstGeom>
          <a:solidFill>
            <a:srgbClr val="B3EB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Trả lời thắc mắc</a:t>
            </a:r>
          </a:p>
          <a:p>
            <a:r>
              <a:rPr lang="en-US" sz="32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Tổng kết</a:t>
            </a:r>
            <a:endParaRPr lang="en-US" sz="32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Chương trình ngày 3</a:t>
            </a:r>
            <a:endParaRPr lang="fr-FR"/>
          </a:p>
        </p:txBody>
      </p:sp>
      <p:sp>
        <p:nvSpPr>
          <p:cNvPr id="15" name="Content Placeholder 1"/>
          <p:cNvSpPr txBox="1">
            <a:spLocks/>
          </p:cNvSpPr>
          <p:nvPr/>
        </p:nvSpPr>
        <p:spPr>
          <a:xfrm>
            <a:off x="4038600" y="1371600"/>
            <a:ext cx="4678680" cy="5181600"/>
          </a:xfrm>
          <a:prstGeom prst="rect">
            <a:avLst/>
          </a:prstGeom>
        </p:spPr>
        <p:txBody>
          <a:bodyPr tIns="0">
            <a:normAutofit/>
          </a:bodyPr>
          <a:lstStyle>
            <a:lvl1pPr marL="27432" indent="0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600" kern="1200">
                <a:solidFill>
                  <a:schemeClr val="tx2">
                    <a:shade val="30000"/>
                    <a:satMod val="150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1pPr>
            <a:lvl2pPr marL="457200" indent="0" algn="ctr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None/>
              <a:defRPr kumimoji="0" sz="2800" kern="1200">
                <a:solidFill>
                  <a:srgbClr val="2508A0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2pPr>
            <a:lvl3pPr marL="9144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None/>
              <a:defRPr kumimoji="0"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3pPr>
            <a:lvl4pPr marL="13716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4pPr>
            <a:lvl5pPr marL="18288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5pPr>
            <a:lvl6pPr marL="22860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b="1" smtClean="0">
                <a:solidFill>
                  <a:srgbClr val="FF0000"/>
                </a:solidFill>
              </a:rPr>
              <a:t>Nội dung</a:t>
            </a:r>
            <a:endParaRPr lang="en-US" b="1">
              <a:solidFill>
                <a:srgbClr val="FF0000"/>
              </a:solidFill>
            </a:endParaRPr>
          </a:p>
          <a:p>
            <a:pPr lvl="1"/>
            <a:r>
              <a:rPr lang="en-US" b="1" smtClean="0"/>
              <a:t>Giải đáp thắc mắc</a:t>
            </a:r>
          </a:p>
          <a:p>
            <a:pPr lvl="1"/>
            <a:r>
              <a:rPr lang="en-US" b="1"/>
              <a:t>Rút kinh nghiệm</a:t>
            </a:r>
          </a:p>
          <a:p>
            <a:pPr lvl="1"/>
            <a:r>
              <a:rPr lang="en-US" b="1"/>
              <a:t>Tổng kết</a:t>
            </a:r>
          </a:p>
          <a:p>
            <a:endParaRPr lang="en-US" b="1" smtClean="0">
              <a:solidFill>
                <a:srgbClr val="FF0000"/>
              </a:solidFill>
            </a:endParaRPr>
          </a:p>
          <a:p>
            <a:r>
              <a:rPr lang="en-US" b="1" smtClean="0">
                <a:solidFill>
                  <a:srgbClr val="FF0000"/>
                </a:solidFill>
              </a:rPr>
              <a:t>Báo cáo viên</a:t>
            </a:r>
          </a:p>
          <a:p>
            <a:pPr lvl="1"/>
            <a:r>
              <a:rPr lang="en-US" b="1" smtClean="0"/>
              <a:t>Jeff Van de Poel</a:t>
            </a:r>
          </a:p>
          <a:p>
            <a:pPr lvl="1"/>
            <a:r>
              <a:rPr lang="en-US" b="1" smtClean="0"/>
              <a:t>Nguyễn Dũng Tuấn</a:t>
            </a:r>
          </a:p>
          <a:p>
            <a:pPr lvl="1"/>
            <a:r>
              <a:rPr lang="en-US" b="1" smtClean="0"/>
              <a:t>Võ Thành Liêm</a:t>
            </a:r>
          </a:p>
        </p:txBody>
      </p:sp>
    </p:spTree>
    <p:extLst>
      <p:ext uri="{BB962C8B-B14F-4D97-AF65-F5344CB8AC3E}">
        <p14:creationId xmlns:p14="http://schemas.microsoft.com/office/powerpoint/2010/main" val="1392821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784</TotalTime>
  <Words>221</Words>
  <Application>Microsoft Office PowerPoint</Application>
  <PresentationFormat>On-screen Show (4:3)</PresentationFormat>
  <Paragraphs>75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Solstice</vt:lpstr>
      <vt:lpstr>HỘI THẢO tập huấn  về đào tạo trực tuyến</vt:lpstr>
      <vt:lpstr>Nội dung chương trình</vt:lpstr>
      <vt:lpstr>Chương trình ngày 1</vt:lpstr>
      <vt:lpstr>Chương trình ngày 1</vt:lpstr>
      <vt:lpstr>Chương trình ngày 2</vt:lpstr>
      <vt:lpstr>Chương trình ngày 2</vt:lpstr>
      <vt:lpstr>Chương trình ngày 3</vt:lpstr>
      <vt:lpstr>Chương trình ngày 3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Liem</dc:creator>
  <cp:lastModifiedBy>Admin</cp:lastModifiedBy>
  <cp:revision>96</cp:revision>
  <cp:lastPrinted>2013-08-20T18:05:49Z</cp:lastPrinted>
  <dcterms:created xsi:type="dcterms:W3CDTF">2010-10-25T14:04:53Z</dcterms:created>
  <dcterms:modified xsi:type="dcterms:W3CDTF">2015-03-17T22:39:18Z</dcterms:modified>
</cp:coreProperties>
</file>